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Relationship Id="rId4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dH5RTW0gh30&amp;feature=youtu.be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4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681401"/>
            <a:ext cx="10464800" cy="1002970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pPr/>
            <a:r>
              <a:t>Me &amp; my family</a:t>
            </a:r>
          </a:p>
        </p:txBody>
      </p:sp>
      <p:sp>
        <p:nvSpPr>
          <p:cNvPr id="120" name="Shape 120"/>
          <p:cNvSpPr/>
          <p:nvPr/>
        </p:nvSpPr>
        <p:spPr>
          <a:xfrm>
            <a:off x="991061" y="3242749"/>
            <a:ext cx="11022678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200"/>
              </a:lnSpc>
              <a:spcBef>
                <a:spcPts val="120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Composizione della classe: </a:t>
            </a:r>
            <a:r>
              <a:t>22 alunni (12 maschi e 10 femmine). </a:t>
            </a:r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un alunno cui si affianca l’insegnante di sostegno (legge 104/1992) </a:t>
            </a:r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4 alunni che mostrano fragilità nel processo d’apprendimento; di questi due hanno un Piano Didattico Personalizzato.</a:t>
            </a:r>
          </a:p>
        </p:txBody>
      </p:sp>
      <p:sp>
        <p:nvSpPr>
          <p:cNvPr id="121" name="Shape 121"/>
          <p:cNvSpPr/>
          <p:nvPr/>
        </p:nvSpPr>
        <p:spPr>
          <a:xfrm>
            <a:off x="1096516" y="5115181"/>
            <a:ext cx="758934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200"/>
              </a:lnSpc>
              <a:spcBef>
                <a:spcPts val="120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Tempi di svolgimento: </a:t>
            </a:r>
            <a:r>
              <a:t>tre lezioni (per un totale di 4 ore)</a:t>
            </a:r>
          </a:p>
        </p:txBody>
      </p:sp>
      <p:sp>
        <p:nvSpPr>
          <p:cNvPr id="122" name="Shape 122"/>
          <p:cNvSpPr/>
          <p:nvPr/>
        </p:nvSpPr>
        <p:spPr>
          <a:xfrm>
            <a:off x="1096516" y="1936287"/>
            <a:ext cx="758934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200"/>
              </a:lnSpc>
              <a:spcBef>
                <a:spcPts val="120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Classe</a:t>
            </a:r>
            <a:r>
              <a:t>: III B</a:t>
            </a:r>
          </a:p>
        </p:txBody>
      </p:sp>
      <p:sp>
        <p:nvSpPr>
          <p:cNvPr id="123" name="Shape 123"/>
          <p:cNvSpPr/>
          <p:nvPr/>
        </p:nvSpPr>
        <p:spPr>
          <a:xfrm>
            <a:off x="1096516" y="2589518"/>
            <a:ext cx="867056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200"/>
              </a:lnSpc>
              <a:spcBef>
                <a:spcPts val="120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Insegnanti coinvolti: </a:t>
            </a:r>
            <a:r>
              <a:t>l’insegnante di sostegno e l’insegnante di inglese</a:t>
            </a:r>
          </a:p>
        </p:txBody>
      </p:sp>
      <p:sp>
        <p:nvSpPr>
          <p:cNvPr id="124" name="Shape 124"/>
          <p:cNvSpPr/>
          <p:nvPr/>
        </p:nvSpPr>
        <p:spPr>
          <a:xfrm>
            <a:off x="1087238" y="5768413"/>
            <a:ext cx="10830323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4200"/>
              </a:lnSpc>
              <a:spcBef>
                <a:spcPts val="1200"/>
              </a:spcBef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Metodologia e strategie: </a:t>
            </a:r>
            <a:endParaRPr b="1"/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brainstorming</a:t>
            </a:r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didattica laboratoriale</a:t>
            </a:r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ascolto attivo</a:t>
            </a:r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percorso guidato con supporti</a:t>
            </a:r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attività di piccolo gruppo</a:t>
            </a:r>
          </a:p>
          <a:p>
            <a:pPr marL="187157" indent="-187157" algn="l" defTabSz="457200">
              <a:lnSpc>
                <a:spcPts val="4200"/>
              </a:lnSpc>
              <a:spcBef>
                <a:spcPts val="1200"/>
              </a:spcBef>
              <a:buSzPct val="75000"/>
              <a:buChar char="-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t>materiale audiovisivo.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nodeType="with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nodeType="with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  <p:bldP build="p" bldLvl="5" animBg="1" rev="0" advAuto="0" spid="121" grpId="4"/>
      <p:bldP build="whole" bldLvl="1" animBg="1" rev="0" advAuto="0" spid="123" grpId="2"/>
      <p:bldP build="p" bldLvl="5" animBg="1" rev="0" advAuto="0" spid="124" grpId="5"/>
      <p:bldP build="p" bldLvl="5" animBg="1" rev="0" advAuto="0" spid="12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ubTitle" sz="quarter" idx="1"/>
          </p:nvPr>
        </p:nvSpPr>
        <p:spPr>
          <a:xfrm>
            <a:off x="965200" y="1371600"/>
            <a:ext cx="11074400" cy="1130300"/>
          </a:xfrm>
          <a:prstGeom prst="rect">
            <a:avLst/>
          </a:prstGeom>
        </p:spPr>
        <p:txBody>
          <a:bodyPr/>
          <a:lstStyle/>
          <a:p>
            <a:pPr algn="l" defTabSz="414781">
              <a:defRPr b="1" sz="2272">
                <a:latin typeface="Helvetica"/>
                <a:ea typeface="Helvetica"/>
                <a:cs typeface="Helvetica"/>
                <a:sym typeface="Helvetica"/>
              </a:defRPr>
            </a:pPr>
            <a:r>
              <a:t>SINTESI ELL’ATTIVITÀ</a:t>
            </a:r>
            <a:r>
              <a:rPr b="0">
                <a:solidFill>
                  <a:srgbClr val="545454"/>
                </a:solidFill>
              </a:rPr>
              <a:t> </a:t>
            </a:r>
          </a:p>
          <a:p>
            <a:pPr algn="l" defTabSz="414781">
              <a:defRPr sz="2272">
                <a:latin typeface="Helvetica"/>
                <a:ea typeface="Helvetica"/>
                <a:cs typeface="Helvetica"/>
                <a:sym typeface="Helvetica"/>
              </a:defRPr>
            </a:pPr>
            <a:r>
              <a:t>L’attività è volta all’acquisizione dei termini che descrivono la propria famiglia prossima in inglese.</a:t>
            </a:r>
          </a:p>
        </p:txBody>
      </p:sp>
      <p:sp>
        <p:nvSpPr>
          <p:cNvPr id="127" name="Shape 127"/>
          <p:cNvSpPr/>
          <p:nvPr/>
        </p:nvSpPr>
        <p:spPr>
          <a:xfrm>
            <a:off x="877474" y="2726266"/>
            <a:ext cx="443013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ts val="4400"/>
              </a:lnSpc>
              <a:spcBef>
                <a:spcPts val="1200"/>
              </a:spcBef>
              <a:defRPr b="1"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OBIETTIVI DI APPRENDIMENTO </a:t>
            </a:r>
          </a:p>
        </p:txBody>
      </p:sp>
      <p:sp>
        <p:nvSpPr>
          <p:cNvPr id="128" name="Shape 128"/>
          <p:cNvSpPr/>
          <p:nvPr/>
        </p:nvSpPr>
        <p:spPr>
          <a:xfrm>
            <a:off x="915673" y="3177116"/>
            <a:ext cx="11173455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ts val="4400"/>
              </a:lnSpc>
              <a:spcBef>
                <a:spcPts val="1200"/>
              </a:spcBef>
              <a:defRPr sz="2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 traguardi sono riconducibili al livello A1 del Quadro Comune Europeo di Riferimento per le lingue del Consiglio d’Europa e prevedono uno step intermedio alla fine della classe terza.</a:t>
            </a:r>
          </a:p>
        </p:txBody>
      </p:sp>
      <p:sp>
        <p:nvSpPr>
          <p:cNvPr id="129" name="Shape 129"/>
          <p:cNvSpPr/>
          <p:nvPr/>
        </p:nvSpPr>
        <p:spPr>
          <a:xfrm>
            <a:off x="2106166" y="4944533"/>
            <a:ext cx="7066910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45644" indent="-245644" algn="l" defTabSz="457200">
              <a:lnSpc>
                <a:spcPct val="200000"/>
              </a:lnSpc>
              <a:spcBef>
                <a:spcPts val="1200"/>
              </a:spcBef>
              <a:buSzPct val="99000"/>
              <a:buChar char="✦"/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COMPRENSIONE ORALE (ASCOLTO) </a:t>
            </a:r>
          </a:p>
          <a:p>
            <a:pPr marL="245644" indent="-245644" algn="l" defTabSz="457200">
              <a:lnSpc>
                <a:spcPct val="200000"/>
              </a:lnSpc>
              <a:spcBef>
                <a:spcPts val="1200"/>
              </a:spcBef>
              <a:buSzPct val="99000"/>
              <a:buChar char="✦"/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PRODUZIONE E INTERAZIONE ORALE (PARLATO)</a:t>
            </a:r>
          </a:p>
          <a:p>
            <a:pPr marL="245644" indent="-245644" algn="l" defTabSz="457200">
              <a:lnSpc>
                <a:spcPct val="200000"/>
              </a:lnSpc>
              <a:spcBef>
                <a:spcPts val="1200"/>
              </a:spcBef>
              <a:buSzPct val="99000"/>
              <a:buChar char="✦"/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COMPRENSIONE SCRITTA (LETTURA)</a:t>
            </a:r>
          </a:p>
          <a:p>
            <a:pPr marL="245644" indent="-245644" algn="l" defTabSz="457200">
              <a:lnSpc>
                <a:spcPct val="200000"/>
              </a:lnSpc>
              <a:spcBef>
                <a:spcPts val="1200"/>
              </a:spcBef>
              <a:buSzPct val="99000"/>
              <a:buChar char="✦"/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t>PRODUZIONE SCRITTA (SCRITTURA)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  <p:bldP build="whole" bldLvl="1" animBg="1" rev="0" advAuto="0" spid="129" grpId="4"/>
      <p:bldP build="whole" bldLvl="1" animBg="1" rev="0" advAuto="0" spid="128" grpId="3"/>
      <p:bldP build="whole" bldLvl="1" animBg="1" rev="0" advAuto="0" spid="1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145361" y="643466"/>
            <a:ext cx="6714078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spcBef>
                <a:spcPts val="1200"/>
              </a:spcBef>
              <a:defRPr b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PRIMA LEZIONE (1 ora) </a:t>
            </a:r>
          </a:p>
          <a:p>
            <a:pPr defTabSz="457200">
              <a:lnSpc>
                <a:spcPct val="150000"/>
              </a:lnSpc>
              <a:spcBef>
                <a:spcPts val="1200"/>
              </a:spcBef>
              <a:defRPr b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PRESENTAZIONE DELLA TARGET LANGUAGE </a:t>
            </a:r>
          </a:p>
        </p:txBody>
      </p:sp>
      <p:sp>
        <p:nvSpPr>
          <p:cNvPr id="132" name="Shape 132"/>
          <p:cNvSpPr/>
          <p:nvPr/>
        </p:nvSpPr>
        <p:spPr>
          <a:xfrm>
            <a:off x="1422466" y="3139016"/>
            <a:ext cx="6091166" cy="207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WARM UP 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PRE-TEACHING (utilizzando il brain-storming) whiteboard</a:t>
            </a:r>
          </a:p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TEACHING TL (con l’aiuto di flashcards e scheda) </a:t>
            </a:r>
          </a:p>
        </p:txBody>
      </p:sp>
      <p:pic>
        <p:nvPicPr>
          <p:cNvPr id="133" name="IMG_02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8569" y="2347449"/>
            <a:ext cx="4665084" cy="622011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1460566" y="6517216"/>
            <a:ext cx="419906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ESERCIZIO CONTROLLATO (scheda 1)</a:t>
            </a:r>
          </a:p>
        </p:txBody>
      </p:sp>
      <p:pic>
        <p:nvPicPr>
          <p:cNvPr id="135" name="2.6 scheda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98245" y="2226643"/>
            <a:ext cx="4885732" cy="6748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ntr" nodeType="with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4"/>
      <p:bldP build="whole" bldLvl="1" animBg="1" rev="0" advAuto="0" spid="131" grpId="1"/>
      <p:bldP build="whole" bldLvl="1" animBg="1" rev="0" advAuto="0" spid="133" grpId="3"/>
      <p:bldP build="whole" bldLvl="1" animBg="1" rev="0" advAuto="0" spid="135" grpId="5"/>
      <p:bldP build="p" bldLvl="5" animBg="1" rev="0" advAuto="0" spid="13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1447866" y="2415116"/>
            <a:ext cx="5926959" cy="293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WARM </a:t>
            </a:r>
            <a:r>
              <a:t>UP </a:t>
            </a:r>
            <a:r>
              <a:rPr b="0" sz="1200"/>
              <a:t> (ripasso con flashcards)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MANIPOLAZIONE DELLA TARGET LANGUAGE:</a:t>
            </a:r>
          </a:p>
          <a:p>
            <a:pPr lvl="4" marL="12469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-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ESERCIZIO MENO CONTROLLATO 1 (scheda 2)</a:t>
            </a:r>
            <a:endParaRPr b="0"/>
          </a:p>
          <a:p>
            <a:pPr lvl="4" marL="12469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-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 </a:t>
            </a:r>
            <a:r>
              <a:rPr b="0"/>
              <a:t>ESERCIZIO MENO CONTROLLATO 2 (scheda 3)</a:t>
            </a:r>
          </a:p>
        </p:txBody>
      </p:sp>
      <p:sp>
        <p:nvSpPr>
          <p:cNvPr id="138" name="Shape 138"/>
          <p:cNvSpPr/>
          <p:nvPr/>
        </p:nvSpPr>
        <p:spPr>
          <a:xfrm>
            <a:off x="2696300" y="872066"/>
            <a:ext cx="761220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spcBef>
                <a:spcPts val="3200"/>
              </a:spcBef>
              <a:defRPr b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SECONDA LEZIONE (2 ore)</a:t>
            </a:r>
            <a:br/>
            <a:r>
              <a:t>LAVORO STRUTTURATO INDIVIDUALE E DI GRUPPO </a:t>
            </a:r>
          </a:p>
        </p:txBody>
      </p:sp>
      <p:pic>
        <p:nvPicPr>
          <p:cNvPr id="139" name="2.6 scheda 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5586" y="2336910"/>
            <a:ext cx="4332972" cy="5984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2.6 scheda 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7004" y="5721767"/>
            <a:ext cx="5926959" cy="330436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11268075" y="8795804"/>
            <a:ext cx="1190625" cy="650280"/>
          </a:xfrm>
          <a:prstGeom prst="rightArrow">
            <a:avLst>
              <a:gd name="adj1" fmla="val 32000"/>
              <a:gd name="adj2" fmla="val 117180"/>
            </a:avLst>
          </a:prstGeom>
          <a:blipFill>
            <a:blip r:embed="rId4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4"/>
      <p:bldP build="whole" bldLvl="1" animBg="1" rev="0" advAuto="0" spid="138" grpId="1"/>
      <p:bldP build="whole" bldLvl="1" animBg="1" rev="0" advAuto="0" spid="139" grpId="3"/>
      <p:bldP build="whole" bldLvl="1" animBg="1" rev="0" advAuto="0" spid="141" grpId="5"/>
      <p:bldP build="p" bldLvl="5" animBg="1" rev="0" advAuto="0" spid="13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764989" y="2319747"/>
            <a:ext cx="10488961" cy="237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MANIPOLAZIONE DELLA TARGET LANGUAGE:     </a:t>
            </a:r>
            <a:r>
              <a:rPr b="0" u="sng"/>
              <a:t>ESERCIZIO LIBERO: lavoro di gruppo</a:t>
            </a:r>
            <a:endParaRPr b="0" u="sng"/>
          </a:p>
          <a:p>
            <a:pPr algn="l" defTabSz="457200">
              <a:lnSpc>
                <a:spcPts val="3700"/>
              </a:lnSpc>
              <a:spcBef>
                <a:spcPts val="2700"/>
              </a:spcBef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La classe è suddivisa in cinque gruppi: ad ognuno vengono consegnate due schede: </a:t>
            </a:r>
            <a:endParaRPr b="0"/>
          </a:p>
          <a:p>
            <a:pPr lvl="2" marL="789709" indent="-332509" algn="l" defTabSz="457200">
              <a:lnSpc>
                <a:spcPts val="3700"/>
              </a:lnSpc>
              <a:spcBef>
                <a:spcPts val="27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un’albero genealogico in bianco da completare (scheda 4) e </a:t>
            </a:r>
            <a:endParaRPr b="0"/>
          </a:p>
          <a:p>
            <a:pPr lvl="2" marL="789709" indent="-332509" algn="l" defTabSz="457200">
              <a:lnSpc>
                <a:spcPts val="3700"/>
              </a:lnSpc>
              <a:spcBef>
                <a:spcPts val="27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una scheda con le immagini dei componenti della famiglia Simpson (scheda 5).</a:t>
            </a:r>
          </a:p>
        </p:txBody>
      </p:sp>
      <p:sp>
        <p:nvSpPr>
          <p:cNvPr id="144" name="Shape 144"/>
          <p:cNvSpPr/>
          <p:nvPr/>
        </p:nvSpPr>
        <p:spPr>
          <a:xfrm>
            <a:off x="3927171" y="1138766"/>
            <a:ext cx="515045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50000"/>
              </a:lnSpc>
              <a:spcBef>
                <a:spcPts val="3200"/>
              </a:spcBef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SECONDA LEZIONE (continuazione)</a:t>
            </a:r>
          </a:p>
        </p:txBody>
      </p:sp>
      <p:pic>
        <p:nvPicPr>
          <p:cNvPr id="145" name="2.6 scheda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430" y="5863923"/>
            <a:ext cx="6726140" cy="3779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2.6 scheda 5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38176" y="5151728"/>
            <a:ext cx="7079505" cy="4868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G_0559 (1)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9698" y="4957517"/>
            <a:ext cx="8059544" cy="6044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4" grpId="1"/>
      <p:bldP build="whole" bldLvl="1" animBg="1" rev="0" advAuto="0" spid="145" grpId="3"/>
      <p:bldP build="whole" bldLvl="1" animBg="1" rev="0" advAuto="0" spid="146" grpId="4"/>
      <p:bldP build="whole" bldLvl="1" animBg="1" rev="0" advAuto="0" spid="147" grpId="5"/>
      <p:bldP build="p" bldLvl="5" animBg="1" rev="0" advAuto="0" spid="14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1270066" y="2565400"/>
            <a:ext cx="9694841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UTILIZZO DELLA TARGET LANGUAGE PER DESCRIVERE IL PROPRIO VISSUTO                       </a:t>
            </a:r>
            <a:r>
              <a:rPr b="0"/>
              <a:t>(ad ogni bambino viene consegnata la scheda 4 per costruire il proprio family tree)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UTILIZZO DELLA TARGET LANGUAGE IN PRODUZIONE SCRITTA E ORALE </a:t>
            </a:r>
            <a:r>
              <a:rPr b="0"/>
              <a:t>(</a:t>
            </a:r>
            <a:r>
              <a:rPr u="sng">
                <a:hlinkClick r:id="rId2" invalidUrl="" action="" tgtFrame="" tooltip="" history="1" highlightClick="0" endSnd="0"/>
              </a:rPr>
              <a:t>Family song</a:t>
            </a:r>
            <a:r>
              <a:rPr b="0"/>
              <a:t>)</a:t>
            </a:r>
          </a:p>
        </p:txBody>
      </p:sp>
      <p:sp>
        <p:nvSpPr>
          <p:cNvPr id="150" name="Shape 150"/>
          <p:cNvSpPr/>
          <p:nvPr/>
        </p:nvSpPr>
        <p:spPr>
          <a:xfrm>
            <a:off x="3266665" y="745066"/>
            <a:ext cx="6471470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50000"/>
              </a:lnSpc>
              <a:spcBef>
                <a:spcPts val="3200"/>
              </a:spcBef>
              <a:defRPr b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TERZA LEZIONE (1 ora)</a:t>
            </a:r>
            <a:br/>
            <a:r>
              <a:t>COSTRUZIONE DEL PROPRIO FAMILY TREE  </a:t>
            </a:r>
          </a:p>
        </p:txBody>
      </p:sp>
      <p:pic>
        <p:nvPicPr>
          <p:cNvPr id="151" name="2.6 scheda 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3661" y="4712014"/>
            <a:ext cx="6068122" cy="3409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044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24602" y="4194131"/>
            <a:ext cx="5143260" cy="6587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9" grpId="2"/>
      <p:bldP build="whole" bldLvl="1" animBg="1" rev="0" advAuto="0" spid="152" grpId="4"/>
      <p:bldP build="whole" bldLvl="1" animBg="1" rev="0" advAuto="0" spid="150" grpId="1"/>
      <p:bldP build="whole" bldLvl="1" animBg="1" rev="0" advAuto="0" spid="151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270066" y="2686050"/>
            <a:ext cx="9694841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VERIFICA ORALE  </a:t>
            </a:r>
            <a:r>
              <a:rPr b="0"/>
              <a:t>(la descrizione della propria famiglia e la canzone)</a:t>
            </a:r>
            <a:endParaRPr b="0" sz="1200">
              <a:latin typeface="Times"/>
              <a:ea typeface="Times"/>
              <a:cs typeface="Times"/>
              <a:sym typeface="Times"/>
            </a:endParaRPr>
          </a:p>
          <a:p>
            <a:pPr marL="332509" indent="-332509" algn="l" defTabSz="457200">
              <a:lnSpc>
                <a:spcPts val="3700"/>
              </a:lnSpc>
              <a:spcBef>
                <a:spcPts val="4900"/>
              </a:spcBef>
              <a:buSzPct val="100000"/>
              <a:buChar char="•"/>
              <a:defRPr b="1" sz="1600">
                <a:latin typeface="Helvetica"/>
                <a:ea typeface="Helvetica"/>
                <a:cs typeface="Helvetica"/>
                <a:sym typeface="Helvetica"/>
              </a:defRPr>
            </a:pPr>
            <a:r>
              <a:t>VERIFICA SCRITTA </a:t>
            </a:r>
            <a:r>
              <a:rPr b="0"/>
              <a:t>(scheda 6) </a:t>
            </a:r>
          </a:p>
        </p:txBody>
      </p:sp>
      <p:sp>
        <p:nvSpPr>
          <p:cNvPr id="155" name="Shape 155"/>
          <p:cNvSpPr/>
          <p:nvPr/>
        </p:nvSpPr>
        <p:spPr>
          <a:xfrm>
            <a:off x="5763635" y="1011766"/>
            <a:ext cx="147753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50000"/>
              </a:lnSpc>
              <a:spcBef>
                <a:spcPts val="3200"/>
              </a:spcBef>
              <a:defRPr b="1"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VERIFICA</a:t>
            </a:r>
          </a:p>
        </p:txBody>
      </p:sp>
      <p:pic>
        <p:nvPicPr>
          <p:cNvPr id="156" name="2.6 scheda 6 ruot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9229" y="4456677"/>
            <a:ext cx="6636689" cy="4692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  <p:bldP build="p" bldLvl="5" animBg="1" rev="0" advAuto="0" spid="154" grpId="2"/>
      <p:bldP build="whole" bldLvl="1" animBg="1" rev="0" advAuto="0" spid="156" grpId="3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